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Source Code Pro"/>
      <p:regular r:id="rId32"/>
      <p:bold r:id="rId33"/>
      <p:italic r:id="rId34"/>
      <p:boldItalic r:id="rId35"/>
    </p:embeddedFont>
    <p:embeddedFont>
      <p:font typeface="Oswald"/>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SourceCodePro-bold.fntdata"/><Relationship Id="rId10" Type="http://schemas.openxmlformats.org/officeDocument/2006/relationships/slide" Target="slides/slide5.xml"/><Relationship Id="rId32" Type="http://schemas.openxmlformats.org/officeDocument/2006/relationships/font" Target="fonts/SourceCodePro-regular.fntdata"/><Relationship Id="rId13" Type="http://schemas.openxmlformats.org/officeDocument/2006/relationships/slide" Target="slides/slide8.xml"/><Relationship Id="rId35" Type="http://schemas.openxmlformats.org/officeDocument/2006/relationships/font" Target="fonts/SourceCodePro-boldItalic.fntdata"/><Relationship Id="rId12" Type="http://schemas.openxmlformats.org/officeDocument/2006/relationships/slide" Target="slides/slide7.xml"/><Relationship Id="rId34" Type="http://schemas.openxmlformats.org/officeDocument/2006/relationships/font" Target="fonts/SourceCodePro-italic.fntdata"/><Relationship Id="rId15" Type="http://schemas.openxmlformats.org/officeDocument/2006/relationships/slide" Target="slides/slide10.xml"/><Relationship Id="rId37" Type="http://schemas.openxmlformats.org/officeDocument/2006/relationships/font" Target="fonts/Oswald-bold.fntdata"/><Relationship Id="rId14" Type="http://schemas.openxmlformats.org/officeDocument/2006/relationships/slide" Target="slides/slide9.xml"/><Relationship Id="rId36" Type="http://schemas.openxmlformats.org/officeDocument/2006/relationships/font" Target="fonts/Oswald-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33ee9db87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3ee9db87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33dbccef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3dbccef5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33dbccef5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3dbccef5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33ee9db87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3ee9db87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33ee9db87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3ee9db87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Cmd+shift+x for strikethrough</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33ee9db87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3ee9db87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33ee9db87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3ee9db87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33ee9db87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3ee9db87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Cmd+shift+x for strikethrough</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33ee9db878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3ee9db878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33f27a80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3f27a80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33f27a807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3f27a807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33ee9db87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3ee9db87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33f27a807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3f27a807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33f27a807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3f27a807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33ee9db87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3ee9db87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Cmd+shift+x for strikethrough</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33ee9db87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3ee9db87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33ee9db87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3ee9db87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33f27a807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3f27a807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33f27a807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3f27a807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60cc556f61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60cc556f61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33ee9db87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3ee9db87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33dbccef5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3dbccef5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33ee9db8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3ee9db8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33dbccef54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3dbccef54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33dbccef54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3dbccef54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Cmd+shift+x for strikethrough</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3" name="Google Shape;5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 name="Google Shape;21;p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6" name="Google Shape;26;p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5"/>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5" name="Google Shape;35;p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44" name="Google Shape;44;p9"/>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5" name="Google Shape;45;p9"/>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4.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4.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4.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11.png"/><Relationship Id="rId7" Type="http://schemas.openxmlformats.org/officeDocument/2006/relationships/image" Target="../media/image3.png"/><Relationship Id="rId8"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5.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3"/>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Computer Science</a:t>
            </a:r>
            <a:endParaRPr/>
          </a:p>
        </p:txBody>
      </p:sp>
      <p:sp>
        <p:nvSpPr>
          <p:cNvPr id="63" name="Google Shape;63;p13"/>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Mr. Eddie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Directory or Search Engine?</a:t>
            </a:r>
            <a:endParaRPr/>
          </a:p>
        </p:txBody>
      </p:sp>
      <p:sp>
        <p:nvSpPr>
          <p:cNvPr id="125" name="Google Shape;125;p22"/>
          <p:cNvSpPr txBox="1"/>
          <p:nvPr>
            <p:ph idx="1" type="body"/>
          </p:nvPr>
        </p:nvSpPr>
        <p:spPr>
          <a:xfrm>
            <a:off x="244600" y="2244975"/>
            <a:ext cx="3999900" cy="25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chemeClr val="dk1"/>
                </a:solidFill>
              </a:rPr>
              <a:t>Directory:</a:t>
            </a:r>
            <a:r>
              <a:rPr lang="en"/>
              <a:t> In computing, a directory is a file system cataloging structure which contains references to other computer files, and possibly other directories. On many computers, directories are known as folders, or drawers, analogous to a workbench or the traditional office filing cabinet.</a:t>
            </a:r>
            <a:endParaRPr/>
          </a:p>
          <a:p>
            <a:pPr indent="0" lvl="0" marL="0" rtl="0" algn="l">
              <a:spcBef>
                <a:spcPts val="1600"/>
              </a:spcBef>
              <a:spcAft>
                <a:spcPts val="1600"/>
              </a:spcAft>
              <a:buNone/>
            </a:pPr>
            <a:r>
              <a:t/>
            </a:r>
            <a:endParaRPr/>
          </a:p>
        </p:txBody>
      </p:sp>
      <p:sp>
        <p:nvSpPr>
          <p:cNvPr id="126" name="Google Shape;126;p22"/>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u="sng">
                <a:solidFill>
                  <a:schemeClr val="dk1"/>
                </a:solidFill>
              </a:rPr>
              <a:t>Search Engine:</a:t>
            </a:r>
            <a:r>
              <a:rPr lang="en"/>
              <a:t> A web search engine or Internet search engine is a software system that is designed to carry out web search, which means to search the World Wide Web in a systematic way for particular information specified in a textual web search query.</a:t>
            </a:r>
            <a:endParaRPr/>
          </a:p>
        </p:txBody>
      </p:sp>
      <p:pic>
        <p:nvPicPr>
          <p:cNvPr id="127" name="Google Shape;127;p22"/>
          <p:cNvPicPr preferRelativeResize="0"/>
          <p:nvPr/>
        </p:nvPicPr>
        <p:blipFill>
          <a:blip r:embed="rId3">
            <a:alphaModFix/>
          </a:blip>
          <a:stretch>
            <a:fillRect/>
          </a:stretch>
        </p:blipFill>
        <p:spPr>
          <a:xfrm>
            <a:off x="7116913" y="3446375"/>
            <a:ext cx="1394224" cy="1122350"/>
          </a:xfrm>
          <a:prstGeom prst="rect">
            <a:avLst/>
          </a:prstGeom>
          <a:noFill/>
          <a:ln>
            <a:noFill/>
          </a:ln>
        </p:spPr>
      </p:pic>
      <p:pic>
        <p:nvPicPr>
          <p:cNvPr id="128" name="Google Shape;128;p22"/>
          <p:cNvPicPr preferRelativeResize="0"/>
          <p:nvPr/>
        </p:nvPicPr>
        <p:blipFill>
          <a:blip r:embed="rId4">
            <a:alphaModFix/>
          </a:blip>
          <a:stretch>
            <a:fillRect/>
          </a:stretch>
        </p:blipFill>
        <p:spPr>
          <a:xfrm>
            <a:off x="1627288" y="1010463"/>
            <a:ext cx="1234525" cy="1234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Examples of Search Engines</a:t>
            </a:r>
            <a:endParaRPr/>
          </a:p>
        </p:txBody>
      </p:sp>
      <p:pic>
        <p:nvPicPr>
          <p:cNvPr id="134" name="Google Shape;134;p23"/>
          <p:cNvPicPr preferRelativeResize="0"/>
          <p:nvPr/>
        </p:nvPicPr>
        <p:blipFill>
          <a:blip r:embed="rId3">
            <a:alphaModFix/>
          </a:blip>
          <a:stretch>
            <a:fillRect/>
          </a:stretch>
        </p:blipFill>
        <p:spPr>
          <a:xfrm>
            <a:off x="2090650" y="1106000"/>
            <a:ext cx="5332429" cy="3732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Examples of Directories</a:t>
            </a:r>
            <a:endParaRPr/>
          </a:p>
        </p:txBody>
      </p:sp>
      <p:pic>
        <p:nvPicPr>
          <p:cNvPr id="140" name="Google Shape;140;p24"/>
          <p:cNvPicPr preferRelativeResize="0"/>
          <p:nvPr/>
        </p:nvPicPr>
        <p:blipFill>
          <a:blip r:embed="rId3">
            <a:alphaModFix/>
          </a:blip>
          <a:stretch>
            <a:fillRect/>
          </a:stretch>
        </p:blipFill>
        <p:spPr>
          <a:xfrm>
            <a:off x="1457325" y="1064050"/>
            <a:ext cx="6229350" cy="3609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311700" y="542950"/>
            <a:ext cx="3999900" cy="61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Agenda</a:t>
            </a:r>
            <a:endParaRPr u="sng"/>
          </a:p>
        </p:txBody>
      </p:sp>
      <p:sp>
        <p:nvSpPr>
          <p:cNvPr id="146" name="Google Shape;146;p25"/>
          <p:cNvSpPr txBox="1"/>
          <p:nvPr>
            <p:ph idx="1" type="body"/>
          </p:nvPr>
        </p:nvSpPr>
        <p:spPr>
          <a:xfrm>
            <a:off x="311700" y="1269600"/>
            <a:ext cx="3999900" cy="3397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strike="sngStrike"/>
              <a:t>Introductions</a:t>
            </a:r>
            <a:endParaRPr sz="1800" strike="sngStrike"/>
          </a:p>
          <a:p>
            <a:pPr indent="-342900" lvl="0" marL="457200" rtl="0" algn="l">
              <a:spcBef>
                <a:spcPts val="0"/>
              </a:spcBef>
              <a:spcAft>
                <a:spcPts val="0"/>
              </a:spcAft>
              <a:buSzPts val="1800"/>
              <a:buChar char="❏"/>
            </a:pPr>
            <a:r>
              <a:rPr lang="en" sz="1800" strike="sngStrike"/>
              <a:t>Do Now</a:t>
            </a:r>
            <a:endParaRPr sz="1800" strike="sngStrike"/>
          </a:p>
          <a:p>
            <a:pPr indent="-342900" lvl="0" marL="457200" rtl="0" algn="l">
              <a:spcBef>
                <a:spcPts val="0"/>
              </a:spcBef>
              <a:spcAft>
                <a:spcPts val="0"/>
              </a:spcAft>
              <a:buSzPts val="1800"/>
              <a:buChar char="❏"/>
            </a:pPr>
            <a:r>
              <a:rPr lang="en" sz="1800" strike="sngStrike"/>
              <a:t>Search Engines &amp; Directories</a:t>
            </a:r>
            <a:endParaRPr sz="1800" strike="sngStrike"/>
          </a:p>
          <a:p>
            <a:pPr indent="-342900" lvl="0" marL="457200" rtl="0" algn="l">
              <a:spcBef>
                <a:spcPts val="0"/>
              </a:spcBef>
              <a:spcAft>
                <a:spcPts val="0"/>
              </a:spcAft>
              <a:buClr>
                <a:schemeClr val="dk1"/>
              </a:buClr>
              <a:buSzPts val="1800"/>
              <a:buChar char="❏"/>
            </a:pPr>
            <a:r>
              <a:rPr b="1" lang="en" sz="1800">
                <a:solidFill>
                  <a:schemeClr val="dk1"/>
                </a:solidFill>
              </a:rPr>
              <a:t>Activity - Job Search</a:t>
            </a:r>
            <a:endParaRPr b="1" sz="1800">
              <a:solidFill>
                <a:schemeClr val="dk1"/>
              </a:solidFill>
            </a:endParaRPr>
          </a:p>
          <a:p>
            <a:pPr indent="-342900" lvl="1" marL="914400" rtl="0" algn="l">
              <a:spcBef>
                <a:spcPts val="0"/>
              </a:spcBef>
              <a:spcAft>
                <a:spcPts val="0"/>
              </a:spcAft>
              <a:buClr>
                <a:schemeClr val="dk1"/>
              </a:buClr>
              <a:buSzPts val="1800"/>
              <a:buChar char="❏"/>
            </a:pPr>
            <a:r>
              <a:rPr b="1" lang="en" sz="1800">
                <a:solidFill>
                  <a:schemeClr val="dk1"/>
                </a:solidFill>
              </a:rPr>
              <a:t>Discussion</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Activity - Searching</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Discussion - What is Netiquette?</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Exit Ticket</a:t>
            </a:r>
            <a:endParaRPr b="1" sz="1800">
              <a:solidFill>
                <a:schemeClr val="dk1"/>
              </a:solidFill>
            </a:endParaRPr>
          </a:p>
        </p:txBody>
      </p:sp>
      <p:pic>
        <p:nvPicPr>
          <p:cNvPr id="147" name="Google Shape;147;p25"/>
          <p:cNvPicPr preferRelativeResize="0"/>
          <p:nvPr/>
        </p:nvPicPr>
        <p:blipFill>
          <a:blip r:embed="rId3">
            <a:alphaModFix/>
          </a:blip>
          <a:stretch>
            <a:fillRect/>
          </a:stretch>
        </p:blipFill>
        <p:spPr>
          <a:xfrm>
            <a:off x="4675550" y="1269600"/>
            <a:ext cx="3552000" cy="2841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6"/>
          <p:cNvSpPr txBox="1"/>
          <p:nvPr>
            <p:ph type="ctrTitle"/>
          </p:nvPr>
        </p:nvSpPr>
        <p:spPr>
          <a:xfrm>
            <a:off x="411175" y="1854350"/>
            <a:ext cx="8282400" cy="89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Activity #1</a:t>
            </a:r>
            <a:endParaRPr/>
          </a:p>
        </p:txBody>
      </p:sp>
      <p:sp>
        <p:nvSpPr>
          <p:cNvPr id="153" name="Google Shape;153;p26"/>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Job Search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Activity #1</a:t>
            </a:r>
            <a:endParaRPr/>
          </a:p>
        </p:txBody>
      </p:sp>
      <p:sp>
        <p:nvSpPr>
          <p:cNvPr id="159" name="Google Shape;159;p27"/>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b="1" lang="en" sz="1800">
                <a:solidFill>
                  <a:schemeClr val="dk1"/>
                </a:solidFill>
              </a:rPr>
              <a:t>Sign On to your MacBooks</a:t>
            </a:r>
            <a:endParaRPr b="1" sz="1800">
              <a:solidFill>
                <a:schemeClr val="dk1"/>
              </a:solidFill>
            </a:endParaRPr>
          </a:p>
          <a:p>
            <a:pPr indent="0" lvl="0" marL="914400" rtl="0" algn="l">
              <a:spcBef>
                <a:spcPts val="1600"/>
              </a:spcBef>
              <a:spcAft>
                <a:spcPts val="0"/>
              </a:spcAft>
              <a:buNone/>
            </a:pPr>
            <a:r>
              <a:t/>
            </a:r>
            <a:endParaRPr b="1" sz="1800">
              <a:solidFill>
                <a:srgbClr val="000000"/>
              </a:solidFill>
            </a:endParaRPr>
          </a:p>
          <a:p>
            <a:pPr indent="0" lvl="0" marL="914400" rtl="0" algn="l">
              <a:spcBef>
                <a:spcPts val="1600"/>
              </a:spcBef>
              <a:spcAft>
                <a:spcPts val="1600"/>
              </a:spcAft>
              <a:buNone/>
            </a:pPr>
            <a:r>
              <a:t/>
            </a:r>
            <a:endParaRPr b="1" sz="1800">
              <a:solidFill>
                <a:schemeClr val="dk1"/>
              </a:solidFill>
            </a:endParaRPr>
          </a:p>
        </p:txBody>
      </p:sp>
      <p:sp>
        <p:nvSpPr>
          <p:cNvPr id="160" name="Google Shape;160;p27"/>
          <p:cNvSpPr txBox="1"/>
          <p:nvPr>
            <p:ph idx="2" type="body"/>
          </p:nvPr>
        </p:nvSpPr>
        <p:spPr>
          <a:xfrm>
            <a:off x="4832400" y="749250"/>
            <a:ext cx="3999900" cy="309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Search for ten I.T. (Information Technology) and|or web development roles in NYC (Write down the websites and|or companies you used to refer back to these posts)</a:t>
            </a:r>
            <a:endParaRPr sz="1800"/>
          </a:p>
          <a:p>
            <a:pPr indent="-342900" lvl="0" marL="457200" rtl="0" algn="l">
              <a:spcBef>
                <a:spcPts val="1000"/>
              </a:spcBef>
              <a:spcAft>
                <a:spcPts val="0"/>
              </a:spcAft>
              <a:buSzPts val="1800"/>
              <a:buChar char="●"/>
            </a:pPr>
            <a:r>
              <a:rPr lang="en" sz="1800"/>
              <a:t>Up to 10 postings.</a:t>
            </a:r>
            <a:endParaRPr sz="1800"/>
          </a:p>
          <a:p>
            <a:pPr indent="-342900" lvl="0" marL="457200" rtl="0" algn="l">
              <a:spcBef>
                <a:spcPts val="1000"/>
              </a:spcBef>
              <a:spcAft>
                <a:spcPts val="0"/>
              </a:spcAft>
              <a:buSzPts val="1800"/>
              <a:buChar char="●"/>
            </a:pPr>
            <a:r>
              <a:rPr lang="en" sz="1800"/>
              <a:t>Minimum of 8</a:t>
            </a:r>
            <a:endParaRPr sz="1800"/>
          </a:p>
          <a:p>
            <a:pPr indent="0" lvl="0" marL="0" rtl="0" algn="l">
              <a:spcBef>
                <a:spcPts val="1000"/>
              </a:spcBef>
              <a:spcAft>
                <a:spcPts val="1600"/>
              </a:spcAft>
              <a:buNone/>
            </a:pPr>
            <a:r>
              <a:t/>
            </a:r>
            <a:endParaRPr sz="1800"/>
          </a:p>
        </p:txBody>
      </p:sp>
      <p:pic>
        <p:nvPicPr>
          <p:cNvPr id="161" name="Google Shape;161;p27"/>
          <p:cNvPicPr preferRelativeResize="0"/>
          <p:nvPr/>
        </p:nvPicPr>
        <p:blipFill>
          <a:blip r:embed="rId3">
            <a:alphaModFix/>
          </a:blip>
          <a:stretch>
            <a:fillRect/>
          </a:stretch>
        </p:blipFill>
        <p:spPr>
          <a:xfrm>
            <a:off x="1254524" y="2571750"/>
            <a:ext cx="2114274" cy="1850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8"/>
          <p:cNvSpPr txBox="1"/>
          <p:nvPr>
            <p:ph type="title"/>
          </p:nvPr>
        </p:nvSpPr>
        <p:spPr>
          <a:xfrm>
            <a:off x="311700" y="542950"/>
            <a:ext cx="3999900" cy="61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Agenda</a:t>
            </a:r>
            <a:endParaRPr u="sng"/>
          </a:p>
        </p:txBody>
      </p:sp>
      <p:sp>
        <p:nvSpPr>
          <p:cNvPr id="167" name="Google Shape;167;p28"/>
          <p:cNvSpPr txBox="1"/>
          <p:nvPr>
            <p:ph idx="1" type="body"/>
          </p:nvPr>
        </p:nvSpPr>
        <p:spPr>
          <a:xfrm>
            <a:off x="311700" y="1269600"/>
            <a:ext cx="3999900" cy="3397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strike="sngStrike"/>
              <a:t>Introductions</a:t>
            </a:r>
            <a:endParaRPr sz="1800" strike="sngStrike"/>
          </a:p>
          <a:p>
            <a:pPr indent="-342900" lvl="0" marL="457200" rtl="0" algn="l">
              <a:spcBef>
                <a:spcPts val="0"/>
              </a:spcBef>
              <a:spcAft>
                <a:spcPts val="0"/>
              </a:spcAft>
              <a:buSzPts val="1800"/>
              <a:buChar char="❏"/>
            </a:pPr>
            <a:r>
              <a:rPr lang="en" sz="1800" strike="sngStrike"/>
              <a:t>Do Now</a:t>
            </a:r>
            <a:endParaRPr sz="1800" strike="sngStrike"/>
          </a:p>
          <a:p>
            <a:pPr indent="-342900" lvl="0" marL="457200" rtl="0" algn="l">
              <a:spcBef>
                <a:spcPts val="0"/>
              </a:spcBef>
              <a:spcAft>
                <a:spcPts val="0"/>
              </a:spcAft>
              <a:buSzPts val="1800"/>
              <a:buChar char="❏"/>
            </a:pPr>
            <a:r>
              <a:rPr lang="en" sz="1800" strike="sngStrike"/>
              <a:t>Search Engines &amp; Directories</a:t>
            </a:r>
            <a:endParaRPr sz="1800" strike="sngStrike"/>
          </a:p>
          <a:p>
            <a:pPr indent="-342900" lvl="0" marL="457200" rtl="0" algn="l">
              <a:spcBef>
                <a:spcPts val="0"/>
              </a:spcBef>
              <a:spcAft>
                <a:spcPts val="0"/>
              </a:spcAft>
              <a:buClr>
                <a:srgbClr val="434343"/>
              </a:buClr>
              <a:buSzPts val="1800"/>
              <a:buChar char="❏"/>
            </a:pPr>
            <a:r>
              <a:rPr lang="en" sz="1800" strike="sngStrike">
                <a:solidFill>
                  <a:srgbClr val="434343"/>
                </a:solidFill>
              </a:rPr>
              <a:t>Activity - Job Search</a:t>
            </a:r>
            <a:endParaRPr sz="1800" strike="sngStrike">
              <a:solidFill>
                <a:srgbClr val="434343"/>
              </a:solidFill>
            </a:endParaRPr>
          </a:p>
          <a:p>
            <a:pPr indent="-342900" lvl="1" marL="914400" rtl="0" algn="l">
              <a:spcBef>
                <a:spcPts val="0"/>
              </a:spcBef>
              <a:spcAft>
                <a:spcPts val="0"/>
              </a:spcAft>
              <a:buClr>
                <a:srgbClr val="434343"/>
              </a:buClr>
              <a:buSzPts val="1800"/>
              <a:buChar char="❏"/>
            </a:pPr>
            <a:r>
              <a:rPr lang="en" sz="1800" strike="sngStrike">
                <a:solidFill>
                  <a:srgbClr val="434343"/>
                </a:solidFill>
              </a:rPr>
              <a:t>Discussion</a:t>
            </a:r>
            <a:endParaRPr sz="1800" strike="sngStrike">
              <a:solidFill>
                <a:srgbClr val="434343"/>
              </a:solidFill>
            </a:endParaRPr>
          </a:p>
          <a:p>
            <a:pPr indent="-342900" lvl="0" marL="457200" rtl="0" algn="l">
              <a:spcBef>
                <a:spcPts val="0"/>
              </a:spcBef>
              <a:spcAft>
                <a:spcPts val="0"/>
              </a:spcAft>
              <a:buClr>
                <a:schemeClr val="dk1"/>
              </a:buClr>
              <a:buSzPts val="1800"/>
              <a:buChar char="❏"/>
            </a:pPr>
            <a:r>
              <a:rPr b="1" lang="en" sz="1800">
                <a:solidFill>
                  <a:schemeClr val="dk1"/>
                </a:solidFill>
              </a:rPr>
              <a:t>Activity - Searching</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Discussion - What is Netiquette?</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Exit Ticket</a:t>
            </a:r>
            <a:endParaRPr b="1" sz="1800">
              <a:solidFill>
                <a:schemeClr val="dk1"/>
              </a:solidFill>
            </a:endParaRPr>
          </a:p>
        </p:txBody>
      </p:sp>
      <p:pic>
        <p:nvPicPr>
          <p:cNvPr id="168" name="Google Shape;168;p28"/>
          <p:cNvPicPr preferRelativeResize="0"/>
          <p:nvPr/>
        </p:nvPicPr>
        <p:blipFill>
          <a:blip r:embed="rId3">
            <a:alphaModFix/>
          </a:blip>
          <a:stretch>
            <a:fillRect/>
          </a:stretch>
        </p:blipFill>
        <p:spPr>
          <a:xfrm>
            <a:off x="4675550" y="1269600"/>
            <a:ext cx="3552000" cy="2841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9"/>
          <p:cNvSpPr txBox="1"/>
          <p:nvPr>
            <p:ph type="ctrTitle"/>
          </p:nvPr>
        </p:nvSpPr>
        <p:spPr>
          <a:xfrm>
            <a:off x="411175" y="1854350"/>
            <a:ext cx="8282400" cy="89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Activity #2</a:t>
            </a:r>
            <a:endParaRPr/>
          </a:p>
        </p:txBody>
      </p:sp>
      <p:sp>
        <p:nvSpPr>
          <p:cNvPr id="174" name="Google Shape;174;p29"/>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Searching for information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30"/>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Searching for Information</a:t>
            </a:r>
            <a:endParaRPr/>
          </a:p>
        </p:txBody>
      </p:sp>
      <p:sp>
        <p:nvSpPr>
          <p:cNvPr id="180" name="Google Shape;180;p30"/>
          <p:cNvSpPr txBox="1"/>
          <p:nvPr>
            <p:ph idx="1" type="body"/>
          </p:nvPr>
        </p:nvSpPr>
        <p:spPr>
          <a:xfrm>
            <a:off x="311700" y="909150"/>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Booleans, Keywords, Phrases</a:t>
            </a:r>
            <a:endParaRPr/>
          </a:p>
          <a:p>
            <a:pPr indent="0" lvl="0" marL="457200" rtl="0" algn="l">
              <a:spcBef>
                <a:spcPts val="1600"/>
              </a:spcBef>
              <a:spcAft>
                <a:spcPts val="0"/>
              </a:spcAft>
              <a:buNone/>
            </a:pPr>
            <a:r>
              <a:rPr b="1" lang="en">
                <a:solidFill>
                  <a:schemeClr val="dk1"/>
                </a:solidFill>
              </a:rPr>
              <a:t>Boolean Search:</a:t>
            </a:r>
            <a:r>
              <a:rPr b="1" lang="en"/>
              <a:t> a type of search allowing users to combine keywords with operators (or modifiers) such as AND, NOT and OR to further produce more relevant results.</a:t>
            </a:r>
            <a:endParaRPr b="1"/>
          </a:p>
          <a:p>
            <a:pPr indent="0" lvl="0" marL="0" rtl="0" algn="l">
              <a:spcBef>
                <a:spcPts val="1000"/>
              </a:spcBef>
              <a:spcAft>
                <a:spcPts val="0"/>
              </a:spcAft>
              <a:buNone/>
            </a:pPr>
            <a:r>
              <a:t/>
            </a:r>
            <a:endParaRPr baseline="30000"/>
          </a:p>
          <a:p>
            <a:pPr indent="0" lvl="0" marL="0" rtl="0" algn="l">
              <a:spcBef>
                <a:spcPts val="1600"/>
              </a:spcBef>
              <a:spcAft>
                <a:spcPts val="1600"/>
              </a:spcAft>
              <a:buNone/>
            </a:pPr>
            <a:r>
              <a:t/>
            </a:r>
            <a:endParaRPr/>
          </a:p>
        </p:txBody>
      </p:sp>
      <p:pic>
        <p:nvPicPr>
          <p:cNvPr id="181" name="Google Shape;181;p30"/>
          <p:cNvPicPr preferRelativeResize="0"/>
          <p:nvPr/>
        </p:nvPicPr>
        <p:blipFill>
          <a:blip r:embed="rId3">
            <a:alphaModFix/>
          </a:blip>
          <a:stretch>
            <a:fillRect/>
          </a:stretch>
        </p:blipFill>
        <p:spPr>
          <a:xfrm>
            <a:off x="1726338" y="2504701"/>
            <a:ext cx="5691327" cy="2509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1"/>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Searching for Information</a:t>
            </a:r>
            <a:endParaRPr/>
          </a:p>
        </p:txBody>
      </p:sp>
      <p:sp>
        <p:nvSpPr>
          <p:cNvPr id="187" name="Google Shape;187;p31"/>
          <p:cNvSpPr txBox="1"/>
          <p:nvPr>
            <p:ph idx="1" type="body"/>
          </p:nvPr>
        </p:nvSpPr>
        <p:spPr>
          <a:xfrm>
            <a:off x="311700" y="909150"/>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Booleans, Keywords, Phrases</a:t>
            </a:r>
            <a:endParaRPr/>
          </a:p>
          <a:p>
            <a:pPr indent="0" lvl="0" marL="457200" rtl="0" algn="l">
              <a:spcBef>
                <a:spcPts val="1600"/>
              </a:spcBef>
              <a:spcAft>
                <a:spcPts val="1000"/>
              </a:spcAft>
              <a:buNone/>
            </a:pPr>
            <a:r>
              <a:rPr b="1" lang="en">
                <a:solidFill>
                  <a:schemeClr val="dk1"/>
                </a:solidFill>
              </a:rPr>
              <a:t>Keyword Search:</a:t>
            </a:r>
            <a:r>
              <a:rPr b="1" lang="en"/>
              <a:t> a type of search that looks for words anywhere in the record.</a:t>
            </a:r>
            <a:endParaRPr/>
          </a:p>
        </p:txBody>
      </p:sp>
      <p:pic>
        <p:nvPicPr>
          <p:cNvPr id="188" name="Google Shape;188;p31"/>
          <p:cNvPicPr preferRelativeResize="0"/>
          <p:nvPr/>
        </p:nvPicPr>
        <p:blipFill>
          <a:blip r:embed="rId3">
            <a:alphaModFix/>
          </a:blip>
          <a:stretch>
            <a:fillRect/>
          </a:stretch>
        </p:blipFill>
        <p:spPr>
          <a:xfrm>
            <a:off x="2532038" y="2382250"/>
            <a:ext cx="4079924" cy="26231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4"/>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Agenda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2"/>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Searching for Information</a:t>
            </a:r>
            <a:endParaRPr/>
          </a:p>
        </p:txBody>
      </p:sp>
      <p:sp>
        <p:nvSpPr>
          <p:cNvPr id="194" name="Google Shape;194;p32"/>
          <p:cNvSpPr txBox="1"/>
          <p:nvPr>
            <p:ph idx="1" type="body"/>
          </p:nvPr>
        </p:nvSpPr>
        <p:spPr>
          <a:xfrm>
            <a:off x="311700" y="909150"/>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Booleans, Keywords, Phrases</a:t>
            </a:r>
            <a:endParaRPr/>
          </a:p>
          <a:p>
            <a:pPr indent="0" lvl="0" marL="457200" rtl="0" algn="l">
              <a:spcBef>
                <a:spcPts val="1600"/>
              </a:spcBef>
              <a:spcAft>
                <a:spcPts val="0"/>
              </a:spcAft>
              <a:buNone/>
            </a:pPr>
            <a:r>
              <a:rPr b="1" lang="en">
                <a:solidFill>
                  <a:schemeClr val="dk1"/>
                </a:solidFill>
              </a:rPr>
              <a:t>Phrase Search:</a:t>
            </a:r>
            <a:r>
              <a:rPr b="1" lang="en"/>
              <a:t> a type of search that allows users to search for documents containing an exact sentence or phrase rather than containing a set of keywords in random order.</a:t>
            </a:r>
            <a:endParaRPr b="1"/>
          </a:p>
          <a:p>
            <a:pPr indent="0" lvl="0" marL="0" rtl="0" algn="l">
              <a:spcBef>
                <a:spcPts val="1000"/>
              </a:spcBef>
              <a:spcAft>
                <a:spcPts val="0"/>
              </a:spcAft>
              <a:buNone/>
            </a:pPr>
            <a:r>
              <a:t/>
            </a:r>
            <a:endParaRPr baseline="30000"/>
          </a:p>
          <a:p>
            <a:pPr indent="0" lvl="0" marL="0" rtl="0" algn="l">
              <a:spcBef>
                <a:spcPts val="1600"/>
              </a:spcBef>
              <a:spcAft>
                <a:spcPts val="1600"/>
              </a:spcAft>
              <a:buNone/>
            </a:pPr>
            <a:r>
              <a:t/>
            </a:r>
            <a:endParaRPr/>
          </a:p>
        </p:txBody>
      </p:sp>
      <p:pic>
        <p:nvPicPr>
          <p:cNvPr id="195" name="Google Shape;195;p32"/>
          <p:cNvPicPr preferRelativeResize="0"/>
          <p:nvPr/>
        </p:nvPicPr>
        <p:blipFill>
          <a:blip r:embed="rId3">
            <a:alphaModFix/>
          </a:blip>
          <a:stretch>
            <a:fillRect/>
          </a:stretch>
        </p:blipFill>
        <p:spPr>
          <a:xfrm>
            <a:off x="2206050" y="2571748"/>
            <a:ext cx="4731898" cy="2467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3"/>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Searching for Information</a:t>
            </a:r>
            <a:endParaRPr/>
          </a:p>
        </p:txBody>
      </p:sp>
      <p:sp>
        <p:nvSpPr>
          <p:cNvPr id="201" name="Google Shape;201;p33"/>
          <p:cNvSpPr txBox="1"/>
          <p:nvPr>
            <p:ph idx="1" type="body"/>
          </p:nvPr>
        </p:nvSpPr>
        <p:spPr>
          <a:xfrm>
            <a:off x="311700" y="909150"/>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Booleans, Keywords, Phrases</a:t>
            </a:r>
            <a:endParaRPr/>
          </a:p>
          <a:p>
            <a:pPr indent="0" lvl="0" marL="457200" rtl="0" algn="l">
              <a:spcBef>
                <a:spcPts val="1600"/>
              </a:spcBef>
              <a:spcAft>
                <a:spcPts val="0"/>
              </a:spcAft>
              <a:buNone/>
            </a:pPr>
            <a:r>
              <a:rPr b="1" lang="en">
                <a:solidFill>
                  <a:schemeClr val="dk1"/>
                </a:solidFill>
              </a:rPr>
              <a:t>Boolean Search:</a:t>
            </a:r>
            <a:r>
              <a:rPr b="1" lang="en"/>
              <a:t> a type of search allowing users to combine keywords with operators (or modifiers) such as AND, NOT and OR to further produce more relevant results.</a:t>
            </a:r>
            <a:endParaRPr b="1"/>
          </a:p>
          <a:p>
            <a:pPr indent="0" lvl="0" marL="457200" rtl="0" algn="l">
              <a:spcBef>
                <a:spcPts val="1000"/>
              </a:spcBef>
              <a:spcAft>
                <a:spcPts val="0"/>
              </a:spcAft>
              <a:buNone/>
            </a:pPr>
            <a:r>
              <a:rPr b="1" lang="en">
                <a:solidFill>
                  <a:schemeClr val="dk1"/>
                </a:solidFill>
              </a:rPr>
              <a:t>Keyword Search:</a:t>
            </a:r>
            <a:r>
              <a:rPr b="1" lang="en"/>
              <a:t> a type of search that looks for words anywhere in the record.</a:t>
            </a:r>
            <a:endParaRPr b="1"/>
          </a:p>
          <a:p>
            <a:pPr indent="0" lvl="0" marL="457200" rtl="0" algn="l">
              <a:spcBef>
                <a:spcPts val="1000"/>
              </a:spcBef>
              <a:spcAft>
                <a:spcPts val="0"/>
              </a:spcAft>
              <a:buNone/>
            </a:pPr>
            <a:r>
              <a:rPr b="1" lang="en">
                <a:solidFill>
                  <a:schemeClr val="dk1"/>
                </a:solidFill>
              </a:rPr>
              <a:t>Phrase Search:</a:t>
            </a:r>
            <a:r>
              <a:rPr b="1" lang="en"/>
              <a:t> a type of search that allows users to search for documents containing an exact sentence or phrase rather than containing a set of keywords in random order.</a:t>
            </a:r>
            <a:endParaRPr b="1"/>
          </a:p>
          <a:p>
            <a:pPr indent="0" lvl="0" marL="0" rtl="0" algn="l">
              <a:spcBef>
                <a:spcPts val="1000"/>
              </a:spcBef>
              <a:spcAft>
                <a:spcPts val="0"/>
              </a:spcAft>
              <a:buNone/>
            </a:pPr>
            <a:r>
              <a:t/>
            </a:r>
            <a:endParaRPr baseline="30000"/>
          </a:p>
          <a:p>
            <a:pPr indent="0" lvl="0" marL="0" rtl="0" algn="l">
              <a:spcBef>
                <a:spcPts val="1600"/>
              </a:spcBef>
              <a:spcAft>
                <a:spcPts val="16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4"/>
          <p:cNvSpPr txBox="1"/>
          <p:nvPr>
            <p:ph type="title"/>
          </p:nvPr>
        </p:nvSpPr>
        <p:spPr>
          <a:xfrm>
            <a:off x="311700" y="542950"/>
            <a:ext cx="3999900" cy="61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Agenda</a:t>
            </a:r>
            <a:endParaRPr u="sng"/>
          </a:p>
        </p:txBody>
      </p:sp>
      <p:sp>
        <p:nvSpPr>
          <p:cNvPr id="207" name="Google Shape;207;p34"/>
          <p:cNvSpPr txBox="1"/>
          <p:nvPr>
            <p:ph idx="1" type="body"/>
          </p:nvPr>
        </p:nvSpPr>
        <p:spPr>
          <a:xfrm>
            <a:off x="311700" y="1269600"/>
            <a:ext cx="3999900" cy="3397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strike="sngStrike"/>
              <a:t>Introductions</a:t>
            </a:r>
            <a:endParaRPr sz="1800" strike="sngStrike"/>
          </a:p>
          <a:p>
            <a:pPr indent="-342900" lvl="0" marL="457200" rtl="0" algn="l">
              <a:spcBef>
                <a:spcPts val="0"/>
              </a:spcBef>
              <a:spcAft>
                <a:spcPts val="0"/>
              </a:spcAft>
              <a:buSzPts val="1800"/>
              <a:buChar char="❏"/>
            </a:pPr>
            <a:r>
              <a:rPr lang="en" sz="1800" strike="sngStrike"/>
              <a:t>Do Now</a:t>
            </a:r>
            <a:endParaRPr sz="1800" strike="sngStrike"/>
          </a:p>
          <a:p>
            <a:pPr indent="-342900" lvl="0" marL="457200" rtl="0" algn="l">
              <a:spcBef>
                <a:spcPts val="0"/>
              </a:spcBef>
              <a:spcAft>
                <a:spcPts val="0"/>
              </a:spcAft>
              <a:buSzPts val="1800"/>
              <a:buChar char="❏"/>
            </a:pPr>
            <a:r>
              <a:rPr lang="en" sz="1800" strike="sngStrike"/>
              <a:t>Search Engines &amp; Directories</a:t>
            </a:r>
            <a:endParaRPr sz="1800" strike="sngStrike"/>
          </a:p>
          <a:p>
            <a:pPr indent="-342900" lvl="0" marL="457200" rtl="0" algn="l">
              <a:spcBef>
                <a:spcPts val="0"/>
              </a:spcBef>
              <a:spcAft>
                <a:spcPts val="0"/>
              </a:spcAft>
              <a:buClr>
                <a:srgbClr val="434343"/>
              </a:buClr>
              <a:buSzPts val="1800"/>
              <a:buChar char="❏"/>
            </a:pPr>
            <a:r>
              <a:rPr lang="en" sz="1800" strike="sngStrike">
                <a:solidFill>
                  <a:srgbClr val="434343"/>
                </a:solidFill>
              </a:rPr>
              <a:t>Activity - Job Search</a:t>
            </a:r>
            <a:endParaRPr sz="1800" strike="sngStrike">
              <a:solidFill>
                <a:srgbClr val="434343"/>
              </a:solidFill>
            </a:endParaRPr>
          </a:p>
          <a:p>
            <a:pPr indent="-342900" lvl="1" marL="914400" rtl="0" algn="l">
              <a:spcBef>
                <a:spcPts val="0"/>
              </a:spcBef>
              <a:spcAft>
                <a:spcPts val="0"/>
              </a:spcAft>
              <a:buClr>
                <a:srgbClr val="434343"/>
              </a:buClr>
              <a:buSzPts val="1800"/>
              <a:buChar char="❏"/>
            </a:pPr>
            <a:r>
              <a:rPr lang="en" sz="1800" strike="sngStrike">
                <a:solidFill>
                  <a:srgbClr val="434343"/>
                </a:solidFill>
              </a:rPr>
              <a:t>Discussion</a:t>
            </a:r>
            <a:endParaRPr sz="1800" strike="sngStrike">
              <a:solidFill>
                <a:srgbClr val="434343"/>
              </a:solidFill>
            </a:endParaRPr>
          </a:p>
          <a:p>
            <a:pPr indent="-342900" lvl="0" marL="457200" rtl="0" algn="l">
              <a:spcBef>
                <a:spcPts val="0"/>
              </a:spcBef>
              <a:spcAft>
                <a:spcPts val="0"/>
              </a:spcAft>
              <a:buClr>
                <a:srgbClr val="434343"/>
              </a:buClr>
              <a:buSzPts val="1800"/>
              <a:buChar char="❏"/>
            </a:pPr>
            <a:r>
              <a:rPr lang="en" sz="1800" strike="sngStrike">
                <a:solidFill>
                  <a:srgbClr val="434343"/>
                </a:solidFill>
              </a:rPr>
              <a:t>Activity - Searching</a:t>
            </a:r>
            <a:endParaRPr sz="1800" strike="sngStrike">
              <a:solidFill>
                <a:srgbClr val="434343"/>
              </a:solidFill>
            </a:endParaRPr>
          </a:p>
          <a:p>
            <a:pPr indent="-342900" lvl="0" marL="457200" rtl="0" algn="l">
              <a:spcBef>
                <a:spcPts val="0"/>
              </a:spcBef>
              <a:spcAft>
                <a:spcPts val="0"/>
              </a:spcAft>
              <a:buClr>
                <a:schemeClr val="dk1"/>
              </a:buClr>
              <a:buSzPts val="1800"/>
              <a:buChar char="❏"/>
            </a:pPr>
            <a:r>
              <a:rPr b="1" lang="en" sz="1800">
                <a:solidFill>
                  <a:schemeClr val="dk1"/>
                </a:solidFill>
              </a:rPr>
              <a:t>Discussion - What is Netiquette?</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Exit Ticket</a:t>
            </a:r>
            <a:endParaRPr b="1" sz="1800">
              <a:solidFill>
                <a:schemeClr val="dk1"/>
              </a:solidFill>
            </a:endParaRPr>
          </a:p>
        </p:txBody>
      </p:sp>
      <p:pic>
        <p:nvPicPr>
          <p:cNvPr id="208" name="Google Shape;208;p34"/>
          <p:cNvPicPr preferRelativeResize="0"/>
          <p:nvPr/>
        </p:nvPicPr>
        <p:blipFill>
          <a:blip r:embed="rId3">
            <a:alphaModFix/>
          </a:blip>
          <a:stretch>
            <a:fillRect/>
          </a:stretch>
        </p:blipFill>
        <p:spPr>
          <a:xfrm>
            <a:off x="4675550" y="1269600"/>
            <a:ext cx="3552000" cy="2841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5"/>
          <p:cNvSpPr txBox="1"/>
          <p:nvPr>
            <p:ph type="ctrTitle"/>
          </p:nvPr>
        </p:nvSpPr>
        <p:spPr>
          <a:xfrm>
            <a:off x="411175" y="1854350"/>
            <a:ext cx="8282400" cy="89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Discussion</a:t>
            </a:r>
            <a:endParaRPr/>
          </a:p>
        </p:txBody>
      </p:sp>
      <p:sp>
        <p:nvSpPr>
          <p:cNvPr id="214" name="Google Shape;214;p35"/>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Netiquette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Netiquette?</a:t>
            </a:r>
            <a:endParaRPr/>
          </a:p>
        </p:txBody>
      </p:sp>
      <p:sp>
        <p:nvSpPr>
          <p:cNvPr id="220" name="Google Shape;220;p36"/>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chemeClr val="dk1"/>
                </a:solidFill>
              </a:rPr>
              <a:t>Netiquette:</a:t>
            </a:r>
            <a:r>
              <a:rPr lang="en"/>
              <a:t> Online etiquette is ingrained into culture, although etiquette in technology is a fairly recent concept. The rules of etiquette that apply when communicating over the Internet or social networks or devices are different from those applied when communicating in person or by audio or videophone.</a:t>
            </a:r>
            <a:endParaRPr/>
          </a:p>
          <a:p>
            <a:pPr indent="0" lvl="0" marL="0" rtl="0" algn="l">
              <a:spcBef>
                <a:spcPts val="1600"/>
              </a:spcBef>
              <a:spcAft>
                <a:spcPts val="1600"/>
              </a:spcAft>
              <a:buNone/>
            </a:pPr>
            <a:r>
              <a:t/>
            </a:r>
            <a:endParaRPr/>
          </a:p>
        </p:txBody>
      </p:sp>
      <p:pic>
        <p:nvPicPr>
          <p:cNvPr id="221" name="Google Shape;221;p36"/>
          <p:cNvPicPr preferRelativeResize="0"/>
          <p:nvPr/>
        </p:nvPicPr>
        <p:blipFill>
          <a:blip r:embed="rId3">
            <a:alphaModFix/>
          </a:blip>
          <a:stretch>
            <a:fillRect/>
          </a:stretch>
        </p:blipFill>
        <p:spPr>
          <a:xfrm>
            <a:off x="3104189" y="3344575"/>
            <a:ext cx="2935626" cy="1447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Netiquette?</a:t>
            </a:r>
            <a:endParaRPr/>
          </a:p>
        </p:txBody>
      </p:sp>
      <p:sp>
        <p:nvSpPr>
          <p:cNvPr id="227" name="Google Shape;227;p37"/>
          <p:cNvSpPr txBox="1"/>
          <p:nvPr>
            <p:ph idx="1" type="body"/>
          </p:nvPr>
        </p:nvSpPr>
        <p:spPr>
          <a:xfrm>
            <a:off x="1172600" y="2987875"/>
            <a:ext cx="1684800" cy="410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solidFill>
                  <a:schemeClr val="dk1"/>
                </a:solidFill>
              </a:rPr>
              <a:t>Social</a:t>
            </a:r>
            <a:endParaRPr b="1"/>
          </a:p>
        </p:txBody>
      </p:sp>
      <p:pic>
        <p:nvPicPr>
          <p:cNvPr id="228" name="Google Shape;228;p37"/>
          <p:cNvPicPr preferRelativeResize="0"/>
          <p:nvPr/>
        </p:nvPicPr>
        <p:blipFill>
          <a:blip r:embed="rId3">
            <a:alphaModFix/>
          </a:blip>
          <a:stretch>
            <a:fillRect/>
          </a:stretch>
        </p:blipFill>
        <p:spPr>
          <a:xfrm>
            <a:off x="2857500" y="1878856"/>
            <a:ext cx="3429000" cy="2424113"/>
          </a:xfrm>
          <a:prstGeom prst="rect">
            <a:avLst/>
          </a:prstGeom>
          <a:noFill/>
          <a:ln>
            <a:noFill/>
          </a:ln>
        </p:spPr>
      </p:pic>
      <p:sp>
        <p:nvSpPr>
          <p:cNvPr id="229" name="Google Shape;229;p37"/>
          <p:cNvSpPr txBox="1"/>
          <p:nvPr>
            <p:ph idx="1" type="body"/>
          </p:nvPr>
        </p:nvSpPr>
        <p:spPr>
          <a:xfrm>
            <a:off x="6286500" y="2987875"/>
            <a:ext cx="1684800" cy="410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solidFill>
                  <a:schemeClr val="dk1"/>
                </a:solidFill>
              </a:rPr>
              <a:t>Business</a:t>
            </a:r>
            <a:endParaRPr b="1"/>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8"/>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Exit Ticket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542950"/>
            <a:ext cx="3999900" cy="61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Agenda</a:t>
            </a:r>
            <a:endParaRPr u="sng"/>
          </a:p>
        </p:txBody>
      </p:sp>
      <p:sp>
        <p:nvSpPr>
          <p:cNvPr id="74" name="Google Shape;74;p15"/>
          <p:cNvSpPr txBox="1"/>
          <p:nvPr>
            <p:ph idx="1" type="body"/>
          </p:nvPr>
        </p:nvSpPr>
        <p:spPr>
          <a:xfrm>
            <a:off x="311700" y="1269600"/>
            <a:ext cx="3999900" cy="3397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b="1" lang="en" sz="1800">
                <a:solidFill>
                  <a:schemeClr val="dk1"/>
                </a:solidFill>
              </a:rPr>
              <a:t>Introductions</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Do Now</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Search Engines &amp; Directories</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Activity - Job Search</a:t>
            </a:r>
            <a:endParaRPr b="1" sz="1800">
              <a:solidFill>
                <a:schemeClr val="dk1"/>
              </a:solidFill>
            </a:endParaRPr>
          </a:p>
          <a:p>
            <a:pPr indent="-342900" lvl="1" marL="914400" rtl="0" algn="l">
              <a:spcBef>
                <a:spcPts val="0"/>
              </a:spcBef>
              <a:spcAft>
                <a:spcPts val="0"/>
              </a:spcAft>
              <a:buClr>
                <a:schemeClr val="dk1"/>
              </a:buClr>
              <a:buSzPts val="1800"/>
              <a:buChar char="❏"/>
            </a:pPr>
            <a:r>
              <a:rPr b="1" lang="en" sz="1800">
                <a:solidFill>
                  <a:schemeClr val="dk1"/>
                </a:solidFill>
              </a:rPr>
              <a:t>Discussion</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Activity - Searching</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Discussion - What is Netiquette?</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Exit Ticket</a:t>
            </a:r>
            <a:endParaRPr b="1" sz="1800">
              <a:solidFill>
                <a:schemeClr val="dk1"/>
              </a:solidFill>
            </a:endParaRPr>
          </a:p>
        </p:txBody>
      </p:sp>
      <p:pic>
        <p:nvPicPr>
          <p:cNvPr id="75" name="Google Shape;75;p15"/>
          <p:cNvPicPr preferRelativeResize="0"/>
          <p:nvPr/>
        </p:nvPicPr>
        <p:blipFill>
          <a:blip r:embed="rId3">
            <a:alphaModFix/>
          </a:blip>
          <a:stretch>
            <a:fillRect/>
          </a:stretch>
        </p:blipFill>
        <p:spPr>
          <a:xfrm>
            <a:off x="5397900" y="1121625"/>
            <a:ext cx="2323825" cy="2900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6"/>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About Me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7"/>
          <p:cNvSpPr txBox="1"/>
          <p:nvPr>
            <p:ph type="title"/>
          </p:nvPr>
        </p:nvSpPr>
        <p:spPr>
          <a:xfrm>
            <a:off x="260200" y="132588"/>
            <a:ext cx="4045200" cy="133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Mr. Eddie</a:t>
            </a:r>
            <a:endParaRPr/>
          </a:p>
        </p:txBody>
      </p:sp>
      <p:sp>
        <p:nvSpPr>
          <p:cNvPr id="86" name="Google Shape;86;p17"/>
          <p:cNvSpPr txBox="1"/>
          <p:nvPr>
            <p:ph idx="1" type="subTitle"/>
          </p:nvPr>
        </p:nvSpPr>
        <p:spPr>
          <a:xfrm>
            <a:off x="260200" y="1519238"/>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Computer Science Teacher</a:t>
            </a:r>
            <a:endParaRPr/>
          </a:p>
          <a:p>
            <a:pPr indent="0" lvl="0" marL="0" rtl="0" algn="ctr">
              <a:spcBef>
                <a:spcPts val="0"/>
              </a:spcBef>
              <a:spcAft>
                <a:spcPts val="0"/>
              </a:spcAft>
              <a:buNone/>
            </a:pPr>
            <a:r>
              <a:rPr lang="en"/>
              <a:t>Full-Stack Web Developer</a:t>
            </a:r>
            <a:endParaRPr/>
          </a:p>
        </p:txBody>
      </p:sp>
      <p:pic>
        <p:nvPicPr>
          <p:cNvPr id="87" name="Google Shape;87;p17"/>
          <p:cNvPicPr preferRelativeResize="0"/>
          <p:nvPr/>
        </p:nvPicPr>
        <p:blipFill>
          <a:blip r:embed="rId3">
            <a:alphaModFix/>
          </a:blip>
          <a:stretch>
            <a:fillRect/>
          </a:stretch>
        </p:blipFill>
        <p:spPr>
          <a:xfrm>
            <a:off x="4362925" y="132600"/>
            <a:ext cx="4589549" cy="2997329"/>
          </a:xfrm>
          <a:prstGeom prst="rect">
            <a:avLst/>
          </a:prstGeom>
          <a:noFill/>
          <a:ln>
            <a:noFill/>
          </a:ln>
        </p:spPr>
      </p:pic>
      <p:pic>
        <p:nvPicPr>
          <p:cNvPr id="88" name="Google Shape;88;p17"/>
          <p:cNvPicPr preferRelativeResize="0"/>
          <p:nvPr/>
        </p:nvPicPr>
        <p:blipFill>
          <a:blip r:embed="rId4">
            <a:alphaModFix/>
          </a:blip>
          <a:stretch>
            <a:fillRect/>
          </a:stretch>
        </p:blipFill>
        <p:spPr>
          <a:xfrm>
            <a:off x="260200" y="2258523"/>
            <a:ext cx="4589552" cy="2581507"/>
          </a:xfrm>
          <a:prstGeom prst="rect">
            <a:avLst/>
          </a:prstGeom>
          <a:noFill/>
          <a:ln>
            <a:noFill/>
          </a:ln>
        </p:spPr>
      </p:pic>
      <p:pic>
        <p:nvPicPr>
          <p:cNvPr id="89" name="Google Shape;89;p17"/>
          <p:cNvPicPr preferRelativeResize="0"/>
          <p:nvPr/>
        </p:nvPicPr>
        <p:blipFill>
          <a:blip r:embed="rId5">
            <a:alphaModFix/>
          </a:blip>
          <a:stretch>
            <a:fillRect/>
          </a:stretch>
        </p:blipFill>
        <p:spPr>
          <a:xfrm>
            <a:off x="260200" y="586174"/>
            <a:ext cx="6664872" cy="933075"/>
          </a:xfrm>
          <a:prstGeom prst="rect">
            <a:avLst/>
          </a:prstGeom>
          <a:noFill/>
          <a:ln>
            <a:noFill/>
          </a:ln>
        </p:spPr>
      </p:pic>
      <p:pic>
        <p:nvPicPr>
          <p:cNvPr id="90" name="Google Shape;90;p17"/>
          <p:cNvPicPr preferRelativeResize="0"/>
          <p:nvPr/>
        </p:nvPicPr>
        <p:blipFill>
          <a:blip r:embed="rId6">
            <a:alphaModFix/>
          </a:blip>
          <a:stretch>
            <a:fillRect/>
          </a:stretch>
        </p:blipFill>
        <p:spPr>
          <a:xfrm>
            <a:off x="3918523" y="1368025"/>
            <a:ext cx="5131525" cy="3625326"/>
          </a:xfrm>
          <a:prstGeom prst="rect">
            <a:avLst/>
          </a:prstGeom>
          <a:noFill/>
          <a:ln>
            <a:noFill/>
          </a:ln>
        </p:spPr>
      </p:pic>
      <p:pic>
        <p:nvPicPr>
          <p:cNvPr id="91" name="Google Shape;91;p17"/>
          <p:cNvPicPr preferRelativeResize="0"/>
          <p:nvPr/>
        </p:nvPicPr>
        <p:blipFill>
          <a:blip r:embed="rId7">
            <a:alphaModFix/>
          </a:blip>
          <a:stretch>
            <a:fillRect/>
          </a:stretch>
        </p:blipFill>
        <p:spPr>
          <a:xfrm>
            <a:off x="819200" y="284325"/>
            <a:ext cx="2927199" cy="1536775"/>
          </a:xfrm>
          <a:prstGeom prst="rect">
            <a:avLst/>
          </a:prstGeom>
          <a:noFill/>
          <a:ln>
            <a:noFill/>
          </a:ln>
        </p:spPr>
      </p:pic>
      <p:pic>
        <p:nvPicPr>
          <p:cNvPr id="92" name="Google Shape;92;p17"/>
          <p:cNvPicPr preferRelativeResize="0"/>
          <p:nvPr/>
        </p:nvPicPr>
        <p:blipFill>
          <a:blip r:embed="rId8">
            <a:alphaModFix/>
          </a:blip>
          <a:stretch>
            <a:fillRect/>
          </a:stretch>
        </p:blipFill>
        <p:spPr>
          <a:xfrm>
            <a:off x="819200" y="2007225"/>
            <a:ext cx="1536775" cy="1536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1000"/>
                                        <p:tgtEl>
                                          <p:spTgt spid="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00" y="313775"/>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Do Now</a:t>
            </a:r>
            <a:endParaRPr/>
          </a:p>
        </p:txBody>
      </p:sp>
      <p:sp>
        <p:nvSpPr>
          <p:cNvPr id="98" name="Google Shape;98;p18"/>
          <p:cNvSpPr txBox="1"/>
          <p:nvPr>
            <p:ph idx="1" type="body"/>
          </p:nvPr>
        </p:nvSpPr>
        <p:spPr>
          <a:xfrm>
            <a:off x="311700" y="1468825"/>
            <a:ext cx="8481600" cy="3099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a:t>Have you ever gone to a store or a restaurant and the worker was rude to you?</a:t>
            </a:r>
            <a:endParaRPr/>
          </a:p>
          <a:p>
            <a:pPr indent="-317500" lvl="0" marL="457200" rtl="0" algn="l">
              <a:spcBef>
                <a:spcPts val="1000"/>
              </a:spcBef>
              <a:spcAft>
                <a:spcPts val="0"/>
              </a:spcAft>
              <a:buSzPts val="1400"/>
              <a:buAutoNum type="arabicPeriod"/>
            </a:pPr>
            <a:r>
              <a:rPr lang="en"/>
              <a:t>Have you ever thought to yourself that if you were the boss at that place, you would fire that person?</a:t>
            </a:r>
            <a:endParaRPr/>
          </a:p>
          <a:p>
            <a:pPr indent="-317500" lvl="0" marL="457200" rtl="0" algn="l">
              <a:spcBef>
                <a:spcPts val="1000"/>
              </a:spcBef>
              <a:spcAft>
                <a:spcPts val="0"/>
              </a:spcAft>
              <a:buSzPts val="1400"/>
              <a:buAutoNum type="arabicPeriod"/>
            </a:pPr>
            <a:r>
              <a:rPr lang="en"/>
              <a:t>What was it about that worker that made you think they were bad at their job or a bad employee? Was there something different they could have done, another way they could have behaved, or something they could have said that would have changed your mind about them?</a:t>
            </a:r>
            <a:endParaRPr/>
          </a:p>
          <a:p>
            <a:pPr indent="0" lvl="0" marL="0" rtl="0" algn="l">
              <a:spcBef>
                <a:spcPts val="1000"/>
              </a:spcBef>
              <a:spcAft>
                <a:spcPts val="1600"/>
              </a:spcAft>
              <a:buNone/>
            </a:pPr>
            <a:r>
              <a:t/>
            </a:r>
            <a:endParaRPr/>
          </a:p>
        </p:txBody>
      </p:sp>
      <p:sp>
        <p:nvSpPr>
          <p:cNvPr id="99" name="Google Shape;99;p18"/>
          <p:cNvSpPr txBox="1"/>
          <p:nvPr/>
        </p:nvSpPr>
        <p:spPr>
          <a:xfrm>
            <a:off x="311700" y="904825"/>
            <a:ext cx="4833000" cy="56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Source Code Pro"/>
                <a:ea typeface="Source Code Pro"/>
                <a:cs typeface="Source Code Pro"/>
                <a:sym typeface="Source Code Pro"/>
              </a:rPr>
              <a:t>Answer the following questions:</a:t>
            </a:r>
            <a:endParaRPr b="1">
              <a:solidFill>
                <a:schemeClr val="dk1"/>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98">
                                            <p:txEl>
                                              <p:pRg end="0" st="0"/>
                                            </p:txEl>
                                          </p:spTgt>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98">
                                            <p:txEl>
                                              <p:pRg end="1" st="1"/>
                                            </p:txEl>
                                          </p:spTgt>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98">
                                            <p:txEl>
                                              <p:pRg end="2" st="2"/>
                                            </p:txEl>
                                          </p:spTgt>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98">
                                            <p:txEl>
                                              <p:pRg end="3" st="3"/>
                                            </p:txEl>
                                          </p:spTgt>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9"/>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Unit 1</a:t>
            </a:r>
            <a:endParaRPr/>
          </a:p>
        </p:txBody>
      </p:sp>
      <p:sp>
        <p:nvSpPr>
          <p:cNvPr id="105" name="Google Shape;105;p19"/>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Using Online Search Tools to Locate &amp; Evaluate Information Pt. 1</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143825" y="487175"/>
            <a:ext cx="4260300" cy="61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Objectives</a:t>
            </a:r>
            <a:endParaRPr u="sng"/>
          </a:p>
        </p:txBody>
      </p:sp>
      <p:sp>
        <p:nvSpPr>
          <p:cNvPr id="111" name="Google Shape;111;p20"/>
          <p:cNvSpPr txBox="1"/>
          <p:nvPr>
            <p:ph idx="1" type="body"/>
          </p:nvPr>
        </p:nvSpPr>
        <p:spPr>
          <a:xfrm>
            <a:off x="143825" y="1213825"/>
            <a:ext cx="4665000" cy="3873900"/>
          </a:xfrm>
          <a:prstGeom prst="rect">
            <a:avLst/>
          </a:prstGeom>
        </p:spPr>
        <p:txBody>
          <a:bodyPr anchorCtr="0" anchor="t" bIns="91425" lIns="91425" spcFirstLastPara="1" rIns="91425" wrap="square" tIns="91425">
            <a:noAutofit/>
          </a:bodyPr>
          <a:lstStyle/>
          <a:p>
            <a:pPr indent="-342900" lvl="0" marL="457200" rtl="0" algn="l">
              <a:lnSpc>
                <a:spcPct val="76000"/>
              </a:lnSpc>
              <a:spcBef>
                <a:spcPts val="0"/>
              </a:spcBef>
              <a:spcAft>
                <a:spcPts val="0"/>
              </a:spcAft>
              <a:buSzPts val="1800"/>
              <a:buChar char="●"/>
            </a:pPr>
            <a:r>
              <a:rPr b="1" lang="en" sz="1800">
                <a:solidFill>
                  <a:schemeClr val="dk1"/>
                </a:solidFill>
              </a:rPr>
              <a:t>understand</a:t>
            </a:r>
            <a:r>
              <a:rPr lang="en" sz="1800"/>
              <a:t> the difference between a search engine and a search directory.</a:t>
            </a:r>
            <a:endParaRPr sz="1800"/>
          </a:p>
          <a:p>
            <a:pPr indent="0" lvl="0" marL="457200" rtl="0" algn="l">
              <a:lnSpc>
                <a:spcPct val="76000"/>
              </a:lnSpc>
              <a:spcBef>
                <a:spcPts val="0"/>
              </a:spcBef>
              <a:spcAft>
                <a:spcPts val="0"/>
              </a:spcAft>
              <a:buNone/>
            </a:pPr>
            <a:r>
              <a:t/>
            </a:r>
            <a:endParaRPr sz="1800"/>
          </a:p>
          <a:p>
            <a:pPr indent="-342900" lvl="0" marL="457200" marR="330200" rtl="0" algn="l">
              <a:lnSpc>
                <a:spcPct val="100000"/>
              </a:lnSpc>
              <a:spcBef>
                <a:spcPts val="0"/>
              </a:spcBef>
              <a:spcAft>
                <a:spcPts val="0"/>
              </a:spcAft>
              <a:buSzPts val="1800"/>
              <a:buChar char="●"/>
            </a:pPr>
            <a:r>
              <a:rPr b="1" lang="en" sz="1800">
                <a:solidFill>
                  <a:schemeClr val="dk1"/>
                </a:solidFill>
              </a:rPr>
              <a:t>understand</a:t>
            </a:r>
            <a:r>
              <a:rPr lang="en" sz="1800"/>
              <a:t> the various search techniques such as keyword, Boolean, and phrases.</a:t>
            </a:r>
            <a:endParaRPr sz="1800"/>
          </a:p>
          <a:p>
            <a:pPr indent="0" lvl="0" marL="457200" marR="330200" rtl="0" algn="l">
              <a:lnSpc>
                <a:spcPct val="100000"/>
              </a:lnSpc>
              <a:spcBef>
                <a:spcPts val="0"/>
              </a:spcBef>
              <a:spcAft>
                <a:spcPts val="0"/>
              </a:spcAft>
              <a:buNone/>
            </a:pPr>
            <a:r>
              <a:t/>
            </a:r>
            <a:endParaRPr sz="1800"/>
          </a:p>
          <a:p>
            <a:pPr indent="-342900" lvl="0" marL="457200" marR="266700" rtl="0" algn="l">
              <a:lnSpc>
                <a:spcPct val="75000"/>
              </a:lnSpc>
              <a:spcBef>
                <a:spcPts val="0"/>
              </a:spcBef>
              <a:spcAft>
                <a:spcPts val="0"/>
              </a:spcAft>
              <a:buSzPts val="1800"/>
              <a:buChar char="●"/>
            </a:pPr>
            <a:r>
              <a:rPr b="1" lang="en" sz="1800">
                <a:solidFill>
                  <a:schemeClr val="dk1"/>
                </a:solidFill>
              </a:rPr>
              <a:t>explain</a:t>
            </a:r>
            <a:r>
              <a:rPr lang="en" sz="1800"/>
              <a:t> the importance of computer ethics and proper netiquette, both in the workplace and socially.</a:t>
            </a:r>
            <a:endParaRPr sz="1800"/>
          </a:p>
        </p:txBody>
      </p:sp>
      <p:pic>
        <p:nvPicPr>
          <p:cNvPr id="112" name="Google Shape;112;p20"/>
          <p:cNvPicPr preferRelativeResize="0"/>
          <p:nvPr/>
        </p:nvPicPr>
        <p:blipFill>
          <a:blip r:embed="rId3">
            <a:alphaModFix/>
          </a:blip>
          <a:stretch>
            <a:fillRect/>
          </a:stretch>
        </p:blipFill>
        <p:spPr>
          <a:xfrm>
            <a:off x="5440500" y="1100375"/>
            <a:ext cx="3402050" cy="3402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542950"/>
            <a:ext cx="3999900" cy="61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Agenda</a:t>
            </a:r>
            <a:endParaRPr u="sng"/>
          </a:p>
        </p:txBody>
      </p:sp>
      <p:sp>
        <p:nvSpPr>
          <p:cNvPr id="118" name="Google Shape;118;p21"/>
          <p:cNvSpPr txBox="1"/>
          <p:nvPr>
            <p:ph idx="1" type="body"/>
          </p:nvPr>
        </p:nvSpPr>
        <p:spPr>
          <a:xfrm>
            <a:off x="311700" y="1269600"/>
            <a:ext cx="3999900" cy="3397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strike="sngStrike"/>
              <a:t>Introductions</a:t>
            </a:r>
            <a:endParaRPr sz="1800" strike="sngStrike"/>
          </a:p>
          <a:p>
            <a:pPr indent="-342900" lvl="0" marL="457200" rtl="0" algn="l">
              <a:spcBef>
                <a:spcPts val="0"/>
              </a:spcBef>
              <a:spcAft>
                <a:spcPts val="0"/>
              </a:spcAft>
              <a:buSzPts val="1800"/>
              <a:buChar char="❏"/>
            </a:pPr>
            <a:r>
              <a:rPr lang="en" sz="1800" strike="sngStrike"/>
              <a:t>Do Now</a:t>
            </a:r>
            <a:endParaRPr sz="1800" strike="sngStrike"/>
          </a:p>
          <a:p>
            <a:pPr indent="-342900" lvl="0" marL="457200" rtl="0" algn="l">
              <a:spcBef>
                <a:spcPts val="0"/>
              </a:spcBef>
              <a:spcAft>
                <a:spcPts val="0"/>
              </a:spcAft>
              <a:buClr>
                <a:schemeClr val="dk1"/>
              </a:buClr>
              <a:buSzPts val="1800"/>
              <a:buChar char="❏"/>
            </a:pPr>
            <a:r>
              <a:rPr b="1" lang="en" sz="1800">
                <a:solidFill>
                  <a:schemeClr val="dk1"/>
                </a:solidFill>
              </a:rPr>
              <a:t>Search Engines &amp; Directories</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Activity - Job Search</a:t>
            </a:r>
            <a:endParaRPr b="1" sz="1800">
              <a:solidFill>
                <a:schemeClr val="dk1"/>
              </a:solidFill>
            </a:endParaRPr>
          </a:p>
          <a:p>
            <a:pPr indent="-342900" lvl="1" marL="914400" rtl="0" algn="l">
              <a:spcBef>
                <a:spcPts val="0"/>
              </a:spcBef>
              <a:spcAft>
                <a:spcPts val="0"/>
              </a:spcAft>
              <a:buClr>
                <a:schemeClr val="dk1"/>
              </a:buClr>
              <a:buSzPts val="1800"/>
              <a:buChar char="❏"/>
            </a:pPr>
            <a:r>
              <a:rPr b="1" lang="en" sz="1800">
                <a:solidFill>
                  <a:schemeClr val="dk1"/>
                </a:solidFill>
              </a:rPr>
              <a:t>Discussion</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Activity - Searching</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Discussion - What is Netiquette?</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Exit Ticket</a:t>
            </a:r>
            <a:endParaRPr b="1" sz="1800">
              <a:solidFill>
                <a:schemeClr val="dk1"/>
              </a:solidFill>
            </a:endParaRPr>
          </a:p>
        </p:txBody>
      </p:sp>
      <p:pic>
        <p:nvPicPr>
          <p:cNvPr id="119" name="Google Shape;119;p21"/>
          <p:cNvPicPr preferRelativeResize="0"/>
          <p:nvPr/>
        </p:nvPicPr>
        <p:blipFill>
          <a:blip r:embed="rId3">
            <a:alphaModFix/>
          </a:blip>
          <a:stretch>
            <a:fillRect/>
          </a:stretch>
        </p:blipFill>
        <p:spPr>
          <a:xfrm>
            <a:off x="4675550" y="1269600"/>
            <a:ext cx="3552000" cy="2841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